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9" r:id="rId5"/>
    <p:sldId id="260" r:id="rId6"/>
    <p:sldId id="271" r:id="rId7"/>
    <p:sldId id="263" r:id="rId8"/>
    <p:sldId id="273" r:id="rId9"/>
    <p:sldId id="264" r:id="rId10"/>
    <p:sldId id="262" r:id="rId11"/>
    <p:sldId id="265" r:id="rId12"/>
    <p:sldId id="266" r:id="rId13"/>
    <p:sldId id="258" r:id="rId14"/>
    <p:sldId id="268" r:id="rId15"/>
    <p:sldId id="267" r:id="rId16"/>
    <p:sldId id="269" r:id="rId17"/>
    <p:sldId id="270" r:id="rId18"/>
    <p:sldId id="256" r:id="rId19"/>
  </p:sldIdLst>
  <p:sldSz cx="12192000" cy="6858000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235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76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EE02CD01-B9FE-4FD4-9F69-5A9C6D4FF29B}" type="datetimeFigureOut">
              <a:rPr lang="de-AT" smtClean="0"/>
              <a:t>08.12.2021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C47DFEAE-A987-4A34-BC89-8C2E6453488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41729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02" y="35311"/>
            <a:ext cx="3845474" cy="836465"/>
          </a:xfrm>
          <a:prstGeom prst="rect">
            <a:avLst/>
          </a:prstGeom>
        </p:spPr>
      </p:pic>
      <p:sp>
        <p:nvSpPr>
          <p:cNvPr id="7" name="Rectangle 64"/>
          <p:cNvSpPr>
            <a:spLocks noChangeArrowheads="1"/>
          </p:cNvSpPr>
          <p:nvPr userDrawn="1"/>
        </p:nvSpPr>
        <p:spPr bwMode="auto">
          <a:xfrm>
            <a:off x="334963" y="908050"/>
            <a:ext cx="11522075" cy="55816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pic>
        <p:nvPicPr>
          <p:cNvPr id="18" name="Picture 70" descr="Logo +"/>
          <p:cNvPicPr>
            <a:picLocks noChangeAspect="1" noChangeArrowheads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051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orient="horz" pos="2954" userDrawn="1">
          <p15:clr>
            <a:srgbClr val="FBAE40"/>
          </p15:clr>
        </p15:guide>
        <p15:guide id="3" pos="7355" userDrawn="1">
          <p15:clr>
            <a:srgbClr val="FBAE40"/>
          </p15:clr>
        </p15:guide>
        <p15:guide id="4" pos="325" userDrawn="1">
          <p15:clr>
            <a:srgbClr val="FBAE40"/>
          </p15:clr>
        </p15:guide>
        <p15:guide id="6" orient="horz" pos="4083" userDrawn="1">
          <p15:clr>
            <a:srgbClr val="FBAE40"/>
          </p15:clr>
        </p15:guide>
        <p15:guide id="7" pos="218" userDrawn="1">
          <p15:clr>
            <a:srgbClr val="FBAE40"/>
          </p15:clr>
        </p15:guide>
        <p15:guide id="8" pos="7464" userDrawn="1">
          <p15:clr>
            <a:srgbClr val="FBAE40"/>
          </p15:clr>
        </p15:guide>
        <p15:guide id="10" orient="horz" pos="580" userDrawn="1">
          <p15:clr>
            <a:srgbClr val="FBAE40"/>
          </p15:clr>
        </p15:guide>
        <p15:guide id="11" orient="horz" pos="2818" userDrawn="1">
          <p15:clr>
            <a:srgbClr val="FBAE40"/>
          </p15:clr>
        </p15:guide>
        <p15:guide id="12" orient="horz" pos="731" userDrawn="1">
          <p15:clr>
            <a:srgbClr val="FBAE40"/>
          </p15:clr>
        </p15:guide>
        <p15:guide id="13" orient="horz" pos="1706" userDrawn="1">
          <p15:clr>
            <a:srgbClr val="FBAE40"/>
          </p15:clr>
        </p15:guide>
        <p15:guide id="14" orient="horz" pos="1842" userDrawn="1">
          <p15:clr>
            <a:srgbClr val="FBAE40"/>
          </p15:clr>
        </p15:guide>
        <p15:guide id="15" orient="horz" pos="3929" userDrawn="1">
          <p15:clr>
            <a:srgbClr val="FBAE40"/>
          </p15:clr>
        </p15:guide>
        <p15:guide id="18" pos="5042" userDrawn="1">
          <p15:clr>
            <a:srgbClr val="FBAE40"/>
          </p15:clr>
        </p15:guide>
        <p15:guide id="19" pos="488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08.12.2021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80397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08.12.2021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42258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08.12.2021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4116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08.12.2021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92873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08.12.2021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36608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08.12.2021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40887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08.12.2021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15833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08.12.2021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46533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08.12.2021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43986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08.12.2021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92510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6940A-8A22-4D6E-9C4D-3F280DE7AB17}" type="datetimeFigureOut">
              <a:rPr lang="de-AT" smtClean="0"/>
              <a:t>08.12.2021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4513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" t="5937" r="4925" b="8026"/>
          <a:stretch/>
        </p:blipFill>
        <p:spPr>
          <a:xfrm>
            <a:off x="346075" y="920750"/>
            <a:ext cx="11503025" cy="5556250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6" name="Picture 70" descr="Logo +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6076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0" descr="Logo +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1588980" y="1012686"/>
            <a:ext cx="901721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EEEEE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Willkommen im</a:t>
            </a:r>
          </a:p>
          <a:p>
            <a:pPr algn="ctr"/>
            <a:r>
              <a:rPr lang="de-DE" sz="5400" b="1" cap="none" spc="0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EEEEE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Driving Camp Pachfurth!</a:t>
            </a:r>
            <a:endParaRPr lang="de-DE" sz="5400" b="1" cap="none" spc="0" dirty="0">
              <a:ln w="9525">
                <a:solidFill>
                  <a:schemeClr val="tx1"/>
                </a:solidFill>
                <a:prstDash val="solid"/>
              </a:ln>
              <a:solidFill>
                <a:srgbClr val="EEEEEE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74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15938" y="1160275"/>
            <a:ext cx="7235825" cy="507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1252538" indent="-5334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889125" indent="-457200" algn="ctr">
              <a:spcBef>
                <a:spcPct val="20000"/>
              </a:spcBef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2449513" indent="-381000" algn="ctr">
              <a:spcBef>
                <a:spcPct val="20000"/>
              </a:spcBef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3009900" indent="-381000" algn="ctr">
              <a:spcBef>
                <a:spcPct val="20000"/>
              </a:spcBef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34671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9243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43815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8387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de-DE" altLang="de-DE" sz="2000" b="1" dirty="0">
                <a:sym typeface="Wingdings" panose="05000000000000000000" pitchFamily="2" charset="2"/>
              </a:rPr>
              <a:t>Wir können auch anders, wirklich anders!</a:t>
            </a:r>
          </a:p>
          <a:p>
            <a:pPr algn="l">
              <a:spcBef>
                <a:spcPts val="0"/>
              </a:spcBef>
              <a:buFont typeface="Wingdings" panose="05000000000000000000" pitchFamily="2" charset="2"/>
              <a:buNone/>
            </a:pPr>
            <a:endParaRPr lang="de-DE" altLang="de-DE" sz="1600" b="1" dirty="0"/>
          </a:p>
          <a:p>
            <a:pPr algn="l">
              <a:spcBef>
                <a:spcPts val="0"/>
              </a:spcBef>
              <a:buFont typeface="Wingdings" panose="05000000000000000000" pitchFamily="2" charset="2"/>
              <a:buNone/>
            </a:pPr>
            <a:endParaRPr lang="de-DE" altLang="de-DE" sz="1600" b="1" dirty="0"/>
          </a:p>
          <a:p>
            <a:pPr algn="l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de-DE" altLang="de-DE" sz="1600" dirty="0">
                <a:sym typeface="Wingdings" panose="05000000000000000000" pitchFamily="2" charset="2"/>
              </a:rPr>
              <a:t>Wir haben ein riesiges Portfolio an ungewöhnlichen Aktivitäten und gerne kombinieren wir verschiedene Elemente. Und machen daraus tolle Events! </a:t>
            </a:r>
          </a:p>
          <a:p>
            <a:pPr algn="l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b="1" dirty="0">
                <a:sym typeface="Wingdings" panose="05000000000000000000" pitchFamily="2" charset="2"/>
              </a:rPr>
              <a:t>Adrenalin &amp; Nervenkitzel?!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Off-Road-Erlebnis im extremen Gelände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Drift-Training im großen Kreismodul 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Sportwagen-Fahren auf der Rundstrecke </a:t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b="1" dirty="0">
                <a:sym typeface="Wingdings" panose="05000000000000000000" pitchFamily="2" charset="2"/>
              </a:rPr>
              <a:t>Wettbewerb &amp; </a:t>
            </a:r>
            <a:r>
              <a:rPr lang="de-DE" altLang="de-DE" sz="1600" b="1" dirty="0" err="1">
                <a:sym typeface="Wingdings" panose="05000000000000000000" pitchFamily="2" charset="2"/>
              </a:rPr>
              <a:t>Teambuilding</a:t>
            </a:r>
            <a:r>
              <a:rPr lang="de-DE" altLang="de-DE" sz="1600" b="1" dirty="0">
                <a:sym typeface="Wingdings" panose="05000000000000000000" pitchFamily="2" charset="2"/>
              </a:rPr>
              <a:t>?!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Pkw-Geschicklichkeitsturnier auf Zeit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Klassisches Go-Kart-Rennen gegen die Kollegen  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Off-Road-Blindfahr-Parcours als neuartiges Kommunikations-Event  </a:t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b="1" dirty="0">
                <a:sym typeface="Wingdings" panose="05000000000000000000" pitchFamily="2" charset="2"/>
              </a:rPr>
              <a:t>Spaß &amp; Freude?!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Quad- oder Buggy-Rennen auf der Schotterbahn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Cross-Segway-Event im Off-Road-Parcours  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Jet-Ski-Erlebnis auf unserem See</a:t>
            </a:r>
          </a:p>
          <a:p>
            <a:pPr algn="l">
              <a:spcBef>
                <a:spcPts val="0"/>
              </a:spcBef>
              <a:buFont typeface="Wingdings" panose="05000000000000000000" pitchFamily="2" charset="2"/>
              <a:buNone/>
            </a:pPr>
            <a:endParaRPr lang="de-DE" altLang="de-DE" sz="16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  <a:buFont typeface="Wingdings" panose="05000000000000000000" pitchFamily="2" charset="2"/>
              <a:buNone/>
            </a:pPr>
            <a:endParaRPr lang="de-DE" altLang="de-DE" sz="1600" dirty="0">
              <a:sym typeface="Wingdings" panose="05000000000000000000" pitchFamily="2" charset="2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1160463"/>
            <a:ext cx="3671888" cy="15382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2924175"/>
            <a:ext cx="3671888" cy="1549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4689474"/>
            <a:ext cx="3671888" cy="15478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1321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" y="920750"/>
            <a:ext cx="11508940" cy="5556250"/>
          </a:xfrm>
          <a:prstGeom prst="rect">
            <a:avLst/>
          </a:prstGeom>
        </p:spPr>
      </p:pic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2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15938" y="1160275"/>
            <a:ext cx="7235825" cy="507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1252538" indent="-5334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889125" indent="-457200" algn="ctr">
              <a:spcBef>
                <a:spcPct val="20000"/>
              </a:spcBef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2449513" indent="-381000" algn="ctr">
              <a:spcBef>
                <a:spcPct val="20000"/>
              </a:spcBef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3009900" indent="-381000" algn="ctr">
              <a:spcBef>
                <a:spcPct val="20000"/>
              </a:spcBef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34671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9243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43815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8387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de-DE" altLang="de-DE" sz="1800" b="1" dirty="0">
                <a:sym typeface="Wingdings" panose="05000000000000000000" pitchFamily="2" charset="2"/>
              </a:rPr>
              <a:t>Wir können auch seriös. Präsentieren und Inszenieren!</a:t>
            </a:r>
          </a:p>
          <a:p>
            <a:pPr algn="l">
              <a:spcBef>
                <a:spcPts val="0"/>
              </a:spcBef>
            </a:pPr>
            <a:endParaRPr lang="de-DE" altLang="de-DE" sz="1600" b="1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</a:pPr>
            <a:endParaRPr lang="de-DE" altLang="de-DE" sz="1600" b="1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</a:pPr>
            <a:r>
              <a:rPr lang="de-DE" altLang="de-DE" sz="1600" b="1" dirty="0">
                <a:sym typeface="Wingdings" panose="05000000000000000000" pitchFamily="2" charset="2"/>
              </a:rPr>
              <a:t>Präsentieren …</a:t>
            </a:r>
          </a:p>
          <a:p>
            <a:pPr algn="l">
              <a:spcBef>
                <a:spcPts val="0"/>
              </a:spcBef>
            </a:pP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>Sie Ihr </a:t>
            </a:r>
            <a:r>
              <a:rPr lang="de-DE" altLang="de-DE" sz="1600" b="1" dirty="0">
                <a:sym typeface="Wingdings" panose="05000000000000000000" pitchFamily="2" charset="2"/>
              </a:rPr>
              <a:t>neues Produkt </a:t>
            </a:r>
            <a:r>
              <a:rPr lang="de-DE" altLang="de-DE" sz="1600" dirty="0">
                <a:sym typeface="Wingdings" panose="05000000000000000000" pitchFamily="2" charset="2"/>
              </a:rPr>
              <a:t>im Driving Camp, wenn Sie Folgendes brauchen: </a:t>
            </a:r>
            <a:endParaRPr lang="de-DE" altLang="de-DE" sz="1600" b="1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Ein High-Tech-Fahrsicherheitszentrum 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Ein professionelles Gebäude mit Eventausstattung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Eine einzigartige Vielfalt für Rahmenprogramme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Ein zentraler Standort zwischen den EU-Hauptstädten Wien &amp; Bratislava 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Ein direkter Autobahnanschluss nur 15 Min. vom Flughafen Wien entfernt</a:t>
            </a:r>
            <a:br>
              <a:rPr lang="de-DE" altLang="de-DE" sz="1600" dirty="0">
                <a:sym typeface="Wingdings" panose="05000000000000000000" pitchFamily="2" charset="2"/>
              </a:rPr>
            </a:br>
            <a:endParaRPr lang="de-DE" altLang="de-DE" sz="16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</a:pPr>
            <a:r>
              <a:rPr lang="de-DE" altLang="de-DE" sz="1600" b="1" dirty="0">
                <a:sym typeface="Wingdings" panose="05000000000000000000" pitchFamily="2" charset="2"/>
              </a:rPr>
              <a:t>Inszenieren …</a:t>
            </a:r>
          </a:p>
          <a:p>
            <a:pPr algn="l">
              <a:spcBef>
                <a:spcPts val="0"/>
              </a:spcBef>
            </a:pP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>Sie </a:t>
            </a:r>
            <a:r>
              <a:rPr lang="de-DE" altLang="de-DE" sz="1600" b="1" dirty="0">
                <a:sym typeface="Wingdings" panose="05000000000000000000" pitchFamily="2" charset="2"/>
              </a:rPr>
              <a:t>Ihre Marke </a:t>
            </a:r>
            <a:r>
              <a:rPr lang="de-DE" altLang="de-DE" sz="1600" dirty="0">
                <a:sym typeface="Wingdings" panose="05000000000000000000" pitchFamily="2" charset="2"/>
              </a:rPr>
              <a:t>in Pachfurth, wenn Sie außerdem Folgendes wünschen: 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Erfahrenes Event-Personal samt umfassender Betreuung 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Professionelle Trainer für Fahrzeuge aller Art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Event-Dienstleister für z.B. Catering, Präsentationstechnik, Fahrzeughandling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Hotel-Kapazitäten in allen Kategorien in der Region 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Eine attraktive Tourismusregion zwischen Neusiedler See und Wien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1160463"/>
            <a:ext cx="3672840" cy="15467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2924175"/>
            <a:ext cx="3671888" cy="1549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4689475"/>
            <a:ext cx="3671888" cy="15478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135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60" y="920750"/>
            <a:ext cx="11508940" cy="55562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38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15938" y="1160275"/>
            <a:ext cx="7235825" cy="507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1252538" indent="-5334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889125" indent="-457200" algn="ctr">
              <a:spcBef>
                <a:spcPct val="20000"/>
              </a:spcBef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2449513" indent="-381000" algn="ctr">
              <a:spcBef>
                <a:spcPct val="20000"/>
              </a:spcBef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3009900" indent="-381000" algn="ctr">
              <a:spcBef>
                <a:spcPct val="20000"/>
              </a:spcBef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34671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9243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43815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8387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de-DE" altLang="de-DE" sz="1800" b="1" dirty="0">
                <a:sym typeface="Wingdings" panose="05000000000000000000" pitchFamily="2" charset="2"/>
              </a:rPr>
              <a:t>Besuchen Sie uns doch mal! Der Weg ist ganz einfach …  </a:t>
            </a:r>
          </a:p>
          <a:p>
            <a:pPr algn="l">
              <a:spcBef>
                <a:spcPts val="0"/>
              </a:spcBef>
            </a:pPr>
            <a:endParaRPr lang="de-DE" altLang="de-DE" sz="1600" b="1" dirty="0"/>
          </a:p>
          <a:p>
            <a:pPr algn="l">
              <a:spcBef>
                <a:spcPts val="0"/>
              </a:spcBef>
            </a:pPr>
            <a:endParaRPr lang="de-DE" altLang="de-DE" sz="1600" b="1" dirty="0"/>
          </a:p>
          <a:p>
            <a:pPr algn="l">
              <a:spcBef>
                <a:spcPts val="0"/>
              </a:spcBef>
            </a:pPr>
            <a:r>
              <a:rPr lang="de-DE" altLang="de-DE" sz="1600" dirty="0">
                <a:sym typeface="Wingdings" panose="05000000000000000000" pitchFamily="2" charset="2"/>
              </a:rPr>
              <a:t>Das Driving Camp Pachfurth ist ganz leicht zu erreichen: Vom Flughafen Wien sind es nur 15 Minuten, von der Autobahnabfahrt keine 500 Meter. </a:t>
            </a:r>
            <a:br>
              <a:rPr lang="de-DE" altLang="de-DE" sz="1600" dirty="0">
                <a:sym typeface="Wingdings" panose="05000000000000000000" pitchFamily="2" charset="2"/>
              </a:rPr>
            </a:br>
            <a:endParaRPr lang="de-DE" altLang="de-DE" sz="16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</a:pPr>
            <a:r>
              <a:rPr lang="de-DE" altLang="de-DE" sz="1600" dirty="0">
                <a:sym typeface="Wingdings" panose="05000000000000000000" pitchFamily="2" charset="2"/>
              </a:rPr>
              <a:t>Haben wir Ihr Interesse geweckt? Dann auf einen baldigen Besuch?!  </a:t>
            </a:r>
          </a:p>
          <a:p>
            <a:pPr algn="l">
              <a:spcBef>
                <a:spcPts val="0"/>
              </a:spcBef>
            </a:pPr>
            <a:endParaRPr lang="de-DE" altLang="de-DE" sz="16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</a:pPr>
            <a:r>
              <a:rPr lang="de-DE" altLang="de-DE" sz="1600" b="1" dirty="0"/>
              <a:t>Christian Thiesen    </a:t>
            </a:r>
            <a:r>
              <a:rPr lang="de-DE" altLang="de-DE" sz="1600" b="1" dirty="0" smtClean="0"/>
              <a:t>		Marco Kessler</a:t>
            </a:r>
            <a:r>
              <a:rPr lang="de-DE" altLang="de-DE" sz="1600" dirty="0"/>
              <a:t/>
            </a:r>
            <a:br>
              <a:rPr lang="de-DE" altLang="de-DE" sz="1600" dirty="0"/>
            </a:br>
            <a:r>
              <a:rPr lang="de-DE" altLang="de-DE" sz="1600" dirty="0"/>
              <a:t>Geschäftsführer	</a:t>
            </a:r>
            <a:r>
              <a:rPr lang="de-DE" altLang="de-DE" sz="1600" dirty="0" smtClean="0"/>
              <a:t>		Geschäftsführer</a:t>
            </a:r>
            <a:endParaRPr lang="de-DE" altLang="de-DE" sz="1600" dirty="0"/>
          </a:p>
          <a:p>
            <a:pPr algn="l">
              <a:spcBef>
                <a:spcPts val="0"/>
              </a:spcBef>
            </a:pPr>
            <a:r>
              <a:rPr lang="de-DE" altLang="de-DE" sz="1600" dirty="0"/>
              <a:t>				</a:t>
            </a:r>
          </a:p>
          <a:p>
            <a:pPr algn="l">
              <a:spcBef>
                <a:spcPts val="0"/>
              </a:spcBef>
            </a:pPr>
            <a:r>
              <a:rPr lang="de-DE" altLang="de-DE" sz="1600" dirty="0" smtClean="0"/>
              <a:t>+43 </a:t>
            </a:r>
            <a:r>
              <a:rPr lang="de-DE" altLang="de-DE" sz="1600" dirty="0"/>
              <a:t>2164 22 3 </a:t>
            </a:r>
            <a:r>
              <a:rPr lang="de-DE" altLang="de-DE" sz="1600" dirty="0" smtClean="0"/>
              <a:t>77-88		</a:t>
            </a:r>
            <a:r>
              <a:rPr lang="de-DE" altLang="de-DE" sz="1600" dirty="0"/>
              <a:t>+49 221 66 95 85-19</a:t>
            </a:r>
          </a:p>
          <a:p>
            <a:pPr algn="l">
              <a:spcBef>
                <a:spcPts val="0"/>
              </a:spcBef>
            </a:pPr>
            <a:r>
              <a:rPr lang="de-DE" altLang="de-DE" sz="1600" dirty="0" err="1" smtClean="0"/>
              <a:t>c.thiesen@drivingcamp.wien</a:t>
            </a:r>
            <a:r>
              <a:rPr lang="de-DE" altLang="de-DE" sz="1600" dirty="0" smtClean="0"/>
              <a:t>		</a:t>
            </a:r>
            <a:r>
              <a:rPr lang="de-DE" altLang="de-DE" sz="1600" dirty="0" err="1" smtClean="0"/>
              <a:t>m.kessler@drivingcamp.wien</a:t>
            </a:r>
            <a:r>
              <a:rPr lang="de-DE" altLang="de-DE" sz="1600" dirty="0"/>
              <a:t/>
            </a:r>
            <a:br>
              <a:rPr lang="de-DE" altLang="de-DE" sz="1600" dirty="0"/>
            </a:br>
            <a:endParaRPr lang="de-DE" altLang="de-DE" sz="1600" dirty="0"/>
          </a:p>
          <a:p>
            <a:pPr algn="l">
              <a:spcBef>
                <a:spcPts val="0"/>
              </a:spcBef>
            </a:pPr>
            <a:r>
              <a:rPr lang="de-DE" altLang="de-DE" sz="1600" b="1" dirty="0"/>
              <a:t>Im Internet finden Sie uns unter www.drivingcamp.wien!</a:t>
            </a:r>
            <a:r>
              <a:rPr lang="de-DE" altLang="de-DE" sz="1600" dirty="0"/>
              <a:t/>
            </a:r>
            <a:br>
              <a:rPr lang="de-DE" altLang="de-DE" sz="1600" dirty="0"/>
            </a:br>
            <a:r>
              <a:rPr lang="de-DE" altLang="de-DE" sz="1600" dirty="0"/>
              <a:t/>
            </a:r>
            <a:br>
              <a:rPr lang="de-DE" altLang="de-DE" sz="1600" dirty="0"/>
            </a:br>
            <a:r>
              <a:rPr lang="de-DE" altLang="de-DE" sz="1600" dirty="0"/>
              <a:t>Driving Camp </a:t>
            </a:r>
            <a:r>
              <a:rPr lang="de-DE" altLang="de-DE" sz="1600" dirty="0" smtClean="0"/>
              <a:t>Pachfurth		Wir haben auch ein Büro in Köln:</a:t>
            </a:r>
            <a:endParaRPr lang="de-DE" altLang="de-DE" sz="1600" dirty="0"/>
          </a:p>
          <a:p>
            <a:pPr algn="l">
              <a:spcBef>
                <a:spcPts val="0"/>
              </a:spcBef>
            </a:pPr>
            <a:r>
              <a:rPr lang="de-DE" altLang="de-DE" sz="1600" dirty="0"/>
              <a:t>Friends + Experts </a:t>
            </a:r>
            <a:r>
              <a:rPr lang="de-DE" altLang="de-DE" sz="1600" dirty="0" smtClean="0"/>
              <a:t>GmbH		Kessler &amp; Thiesen GbR</a:t>
            </a:r>
            <a:r>
              <a:rPr lang="de-DE" altLang="de-DE" sz="1600" dirty="0"/>
              <a:t/>
            </a:r>
            <a:br>
              <a:rPr lang="de-DE" altLang="de-DE" sz="1600" dirty="0"/>
            </a:br>
            <a:r>
              <a:rPr lang="de-DE" altLang="de-DE" sz="1600" dirty="0"/>
              <a:t>Freizeitzentrum </a:t>
            </a:r>
            <a:r>
              <a:rPr lang="de-DE" altLang="de-DE" sz="1600" dirty="0" smtClean="0"/>
              <a:t>2		</a:t>
            </a:r>
            <a:r>
              <a:rPr lang="de-DE" altLang="de-DE" sz="1600" smtClean="0"/>
              <a:t>	</a:t>
            </a:r>
            <a:r>
              <a:rPr lang="de-DE" altLang="de-DE" sz="1600" smtClean="0"/>
              <a:t>Marktstraße 33</a:t>
            </a:r>
            <a:r>
              <a:rPr lang="de-DE" altLang="de-DE" sz="1600" dirty="0"/>
              <a:t/>
            </a:r>
            <a:br>
              <a:rPr lang="de-DE" altLang="de-DE" sz="1600" dirty="0"/>
            </a:br>
            <a:r>
              <a:rPr lang="de-DE" altLang="de-DE" sz="1600" dirty="0"/>
              <a:t>A-2471 Pachfurth		</a:t>
            </a:r>
            <a:r>
              <a:rPr lang="de-DE" altLang="de-DE" sz="1600"/>
              <a:t>	</a:t>
            </a:r>
            <a:r>
              <a:rPr lang="de-DE" altLang="de-DE" sz="1600" smtClean="0"/>
              <a:t>D-50968 </a:t>
            </a:r>
            <a:r>
              <a:rPr lang="de-DE" altLang="de-DE" sz="1600" dirty="0"/>
              <a:t>Köln</a:t>
            </a:r>
          </a:p>
          <a:p>
            <a:pPr algn="l">
              <a:spcBef>
                <a:spcPts val="0"/>
              </a:spcBef>
            </a:pPr>
            <a:endParaRPr lang="de-DE" altLang="de-DE" sz="18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</a:pPr>
            <a:endParaRPr lang="de-DE" altLang="de-DE" sz="1800" dirty="0">
              <a:sym typeface="Wingdings" panose="05000000000000000000" pitchFamily="2" charset="2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2924175"/>
            <a:ext cx="3671888" cy="1549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1160275"/>
            <a:ext cx="3672840" cy="1548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4689474"/>
            <a:ext cx="3671888" cy="15478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5307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-36945" y="1080654"/>
            <a:ext cx="12081163" cy="5227781"/>
            <a:chOff x="204" y="763"/>
            <a:chExt cx="5108" cy="3102"/>
          </a:xfrm>
        </p:grpSpPr>
        <p:pic>
          <p:nvPicPr>
            <p:cNvPr id="3" name="Picture 26" descr="F38CA37C-EBF8-4D48-9CC9-9ECFF2989D4E@adsl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" y="1027"/>
              <a:ext cx="4124" cy="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7"/>
            <p:cNvSpPr txBox="1">
              <a:spLocks noChangeArrowheads="1"/>
            </p:cNvSpPr>
            <p:nvPr/>
          </p:nvSpPr>
          <p:spPr bwMode="auto">
            <a:xfrm rot="602356">
              <a:off x="2000" y="1736"/>
              <a:ext cx="94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r>
                <a:rPr lang="de-DE" altLang="de-DE" sz="1600" b="1"/>
                <a:t>Autobahn A4</a:t>
              </a:r>
            </a:p>
          </p:txBody>
        </p:sp>
        <p:sp>
          <p:nvSpPr>
            <p:cNvPr id="5" name="Text Box 18"/>
            <p:cNvSpPr txBox="1">
              <a:spLocks noChangeArrowheads="1"/>
            </p:cNvSpPr>
            <p:nvPr/>
          </p:nvSpPr>
          <p:spPr bwMode="auto">
            <a:xfrm>
              <a:off x="275" y="1371"/>
              <a:ext cx="758" cy="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de-DE" altLang="de-DE" sz="1600" b="1"/>
                <a:t>Flughafen</a:t>
              </a:r>
            </a:p>
            <a:p>
              <a:pPr algn="ctr" eaLnBrk="1" hangingPunct="1"/>
              <a:r>
                <a:rPr lang="de-DE" altLang="de-DE" sz="1000" b="1"/>
                <a:t>(15 Minuten) </a:t>
              </a:r>
            </a:p>
            <a:p>
              <a:pPr algn="ctr" eaLnBrk="1" hangingPunct="1"/>
              <a:r>
                <a:rPr lang="de-DE" altLang="de-DE" sz="1600" b="1"/>
                <a:t>Wien</a:t>
              </a:r>
              <a:r>
                <a:rPr lang="de-DE" altLang="de-DE" b="1"/>
                <a:t/>
              </a:r>
              <a:br>
                <a:rPr lang="de-DE" altLang="de-DE" b="1"/>
              </a:br>
              <a:r>
                <a:rPr lang="de-DE" altLang="de-DE" sz="1000" b="1"/>
                <a:t>(25 Minuten)</a:t>
              </a:r>
              <a:endParaRPr lang="de-DE" altLang="de-DE" sz="1000"/>
            </a:p>
          </p:txBody>
        </p:sp>
        <p:sp>
          <p:nvSpPr>
            <p:cNvPr id="6" name="Text Box 19"/>
            <p:cNvSpPr txBox="1">
              <a:spLocks noChangeArrowheads="1"/>
            </p:cNvSpPr>
            <p:nvPr/>
          </p:nvSpPr>
          <p:spPr bwMode="auto">
            <a:xfrm>
              <a:off x="4550" y="2124"/>
              <a:ext cx="762" cy="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de-DE" altLang="de-DE" sz="1600" b="1"/>
                <a:t>Bratislava</a:t>
              </a:r>
            </a:p>
            <a:p>
              <a:pPr algn="ctr" eaLnBrk="1" hangingPunct="1"/>
              <a:r>
                <a:rPr lang="de-DE" altLang="de-DE" sz="1000" b="1"/>
                <a:t>(25 Minuten) </a:t>
              </a:r>
            </a:p>
            <a:p>
              <a:pPr algn="ctr" eaLnBrk="1" hangingPunct="1"/>
              <a:r>
                <a:rPr lang="de-DE" altLang="de-DE" sz="1600" b="1"/>
                <a:t>Budapest</a:t>
              </a:r>
            </a:p>
            <a:p>
              <a:pPr algn="ctr" eaLnBrk="1" hangingPunct="1"/>
              <a:r>
                <a:rPr lang="de-DE" altLang="de-DE" sz="1000" b="1"/>
                <a:t>(120 Minuten)</a:t>
              </a:r>
            </a:p>
            <a:p>
              <a:pPr algn="ctr" eaLnBrk="1" hangingPunct="1"/>
              <a:endParaRPr lang="de-DE" altLang="de-DE" sz="1000"/>
            </a:p>
          </p:txBody>
        </p:sp>
        <p:sp>
          <p:nvSpPr>
            <p:cNvPr id="7" name="Text Box 20"/>
            <p:cNvSpPr txBox="1">
              <a:spLocks noChangeArrowheads="1"/>
            </p:cNvSpPr>
            <p:nvPr/>
          </p:nvSpPr>
          <p:spPr bwMode="auto">
            <a:xfrm>
              <a:off x="3983" y="763"/>
              <a:ext cx="749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de-DE" altLang="de-DE" sz="1600" b="1"/>
                <a:t>Pachfurth</a:t>
              </a:r>
            </a:p>
            <a:p>
              <a:pPr algn="ctr" eaLnBrk="1" hangingPunct="1"/>
              <a:r>
                <a:rPr lang="de-DE" altLang="de-DE" sz="1000" b="1"/>
                <a:t>(2 Minuten)</a:t>
              </a:r>
            </a:p>
          </p:txBody>
        </p:sp>
        <p:sp>
          <p:nvSpPr>
            <p:cNvPr id="8" name="Text Box 21"/>
            <p:cNvSpPr txBox="1">
              <a:spLocks noChangeArrowheads="1"/>
            </p:cNvSpPr>
            <p:nvPr/>
          </p:nvSpPr>
          <p:spPr bwMode="auto">
            <a:xfrm>
              <a:off x="3009" y="2275"/>
              <a:ext cx="801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de-DE" altLang="de-DE" sz="1600" b="1"/>
                <a:t>Abfahrt</a:t>
              </a:r>
            </a:p>
            <a:p>
              <a:pPr algn="ctr" eaLnBrk="1" hangingPunct="1"/>
              <a:r>
                <a:rPr lang="de-DE" altLang="de-DE" sz="1600" b="1"/>
                <a:t>Bruck a. d.</a:t>
              </a:r>
            </a:p>
            <a:p>
              <a:pPr algn="ctr" eaLnBrk="1" hangingPunct="1"/>
              <a:r>
                <a:rPr lang="de-DE" altLang="de-DE" sz="1600" b="1"/>
                <a:t>Leitha Ost</a:t>
              </a:r>
              <a:endParaRPr lang="de-DE" altLang="de-DE" sz="1000"/>
            </a:p>
          </p:txBody>
        </p:sp>
        <p:sp>
          <p:nvSpPr>
            <p:cNvPr id="9" name="Text Box 22"/>
            <p:cNvSpPr txBox="1">
              <a:spLocks noChangeArrowheads="1"/>
            </p:cNvSpPr>
            <p:nvPr/>
          </p:nvSpPr>
          <p:spPr bwMode="auto">
            <a:xfrm>
              <a:off x="204" y="3557"/>
              <a:ext cx="1239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de-DE" altLang="de-DE" sz="1600" b="1"/>
                <a:t>Bruck a. d. Leitha</a:t>
              </a:r>
            </a:p>
            <a:p>
              <a:pPr algn="ctr" eaLnBrk="1" hangingPunct="1"/>
              <a:r>
                <a:rPr lang="de-DE" altLang="de-DE" sz="1000" b="1"/>
                <a:t>(5 Minuten)</a:t>
              </a:r>
            </a:p>
          </p:txBody>
        </p:sp>
        <p:sp>
          <p:nvSpPr>
            <p:cNvPr id="10" name="Oval 30"/>
            <p:cNvSpPr>
              <a:spLocks noChangeArrowheads="1"/>
            </p:cNvSpPr>
            <p:nvPr/>
          </p:nvSpPr>
          <p:spPr bwMode="auto">
            <a:xfrm>
              <a:off x="4326" y="1686"/>
              <a:ext cx="173" cy="1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de-AT" altLang="de-DE"/>
            </a:p>
          </p:txBody>
        </p:sp>
        <p:pic>
          <p:nvPicPr>
            <p:cNvPr id="11" name="Picture 6" descr="DrivingCamp3D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1" y="1334"/>
              <a:ext cx="1130" cy="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1084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15938" y="1160275"/>
            <a:ext cx="7235825" cy="507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1252538" indent="-5334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889125" indent="-457200" algn="ctr">
              <a:spcBef>
                <a:spcPct val="20000"/>
              </a:spcBef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2449513" indent="-381000" algn="ctr">
              <a:spcBef>
                <a:spcPct val="20000"/>
              </a:spcBef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3009900" indent="-381000" algn="ctr">
              <a:spcBef>
                <a:spcPct val="20000"/>
              </a:spcBef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34671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9243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43815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8387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de-DE" altLang="de-DE" sz="2000" b="1" dirty="0">
                <a:sym typeface="Wingdings" panose="05000000000000000000" pitchFamily="2" charset="2"/>
              </a:rPr>
              <a:t>Herzlich Willkommen im Driving Camp Pachfurth!</a:t>
            </a:r>
          </a:p>
          <a:p>
            <a:pPr algn="l">
              <a:spcBef>
                <a:spcPts val="0"/>
              </a:spcBef>
            </a:pPr>
            <a:endParaRPr lang="de-DE" altLang="de-DE" sz="1600" b="1" dirty="0" smtClean="0"/>
          </a:p>
          <a:p>
            <a:pPr algn="l">
              <a:spcBef>
                <a:spcPts val="0"/>
              </a:spcBef>
            </a:pPr>
            <a:endParaRPr lang="de-DE" altLang="de-DE" sz="1600" b="1" dirty="0"/>
          </a:p>
          <a:p>
            <a:pPr algn="l">
              <a:spcBef>
                <a:spcPts val="0"/>
              </a:spcBef>
            </a:pPr>
            <a:r>
              <a:rPr lang="de-DE" altLang="de-DE" sz="1600" b="1" dirty="0">
                <a:sym typeface="Wingdings" panose="05000000000000000000" pitchFamily="2" charset="2"/>
              </a:rPr>
              <a:t>Unsere Eventlocation kurz erklärt: </a:t>
            </a:r>
            <a:br>
              <a:rPr lang="de-DE" altLang="de-DE" sz="1600" b="1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>Vielfältig - Erlebnisorientiert - Emotional - Multifunktional - Professionell</a:t>
            </a:r>
          </a:p>
          <a:p>
            <a:pPr algn="l">
              <a:spcBef>
                <a:spcPts val="0"/>
              </a:spcBef>
            </a:pP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>Zwischen den "</a:t>
            </a:r>
            <a:r>
              <a:rPr lang="de-DE" altLang="de-DE" sz="1600" dirty="0" err="1">
                <a:sym typeface="Wingdings" panose="05000000000000000000" pitchFamily="2" charset="2"/>
              </a:rPr>
              <a:t>Twin</a:t>
            </a:r>
            <a:r>
              <a:rPr lang="de-DE" altLang="de-DE" sz="1600" dirty="0">
                <a:sym typeface="Wingdings" panose="05000000000000000000" pitchFamily="2" charset="2"/>
              </a:rPr>
              <a:t> Cities" Wien und Bratislava wartet </a:t>
            </a:r>
            <a:r>
              <a:rPr lang="de-DE" altLang="de-DE" sz="1600" dirty="0" smtClean="0">
                <a:sym typeface="Wingdings" panose="05000000000000000000" pitchFamily="2" charset="2"/>
              </a:rPr>
              <a:t>eines </a:t>
            </a:r>
            <a:r>
              <a:rPr lang="de-DE" altLang="de-DE" sz="1600" dirty="0">
                <a:sym typeface="Wingdings" panose="05000000000000000000" pitchFamily="2" charset="2"/>
              </a:rPr>
              <a:t>der modernsten und größten Fahrsicherheitszentren Europas auf Sie.</a:t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>Mit über 15 Jahren Erfahrung bieten wir folgende </a:t>
            </a:r>
            <a:r>
              <a:rPr lang="de-DE" altLang="de-DE" sz="1600" b="1" dirty="0">
                <a:sym typeface="Wingdings" panose="05000000000000000000" pitchFamily="2" charset="2"/>
              </a:rPr>
              <a:t>Kern-Leistungen</a:t>
            </a:r>
            <a:r>
              <a:rPr lang="de-DE" altLang="de-DE" sz="1600" dirty="0">
                <a:sym typeface="Wingdings" panose="05000000000000000000" pitchFamily="2" charset="2"/>
              </a:rPr>
              <a:t>: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Fahrer-Schulungen für Anfänger und Könner auf Pkw, Motorrad und Lkw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smtClean="0">
                <a:sym typeface="Wingdings" panose="05000000000000000000" pitchFamily="2" charset="2"/>
              </a:rPr>
              <a:t>Event-Erlebnisse im </a:t>
            </a:r>
            <a:r>
              <a:rPr lang="de-DE" altLang="de-DE" sz="1600" dirty="0">
                <a:sym typeface="Wingdings" panose="05000000000000000000" pitchFamily="2" charset="2"/>
              </a:rPr>
              <a:t>Off-</a:t>
            </a:r>
            <a:r>
              <a:rPr lang="de-DE" altLang="de-DE" sz="1600" dirty="0" err="1">
                <a:sym typeface="Wingdings" panose="05000000000000000000" pitchFamily="2" charset="2"/>
              </a:rPr>
              <a:t>Roader</a:t>
            </a:r>
            <a:r>
              <a:rPr lang="de-DE" altLang="de-DE" sz="1600" dirty="0">
                <a:sym typeface="Wingdings" panose="05000000000000000000" pitchFamily="2" charset="2"/>
              </a:rPr>
              <a:t> oder mit </a:t>
            </a:r>
            <a:r>
              <a:rPr lang="de-DE" altLang="de-DE" sz="1600" dirty="0" err="1">
                <a:sym typeface="Wingdings" panose="05000000000000000000" pitchFamily="2" charset="2"/>
              </a:rPr>
              <a:t>Kart</a:t>
            </a:r>
            <a:r>
              <a:rPr lang="de-DE" altLang="de-DE" sz="1600" dirty="0">
                <a:sym typeface="Wingdings" panose="05000000000000000000" pitchFamily="2" charset="2"/>
              </a:rPr>
              <a:t>, Quad und Jet-Ski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Produkt-Inszenierungen und Präsentationen für sämtliche Branchen</a:t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>Besuchen Sie uns und erleben die versprochenen Emotionen ganz persönlich im Driving Camp - </a:t>
            </a:r>
            <a:r>
              <a:rPr lang="de-DE" altLang="de-DE" sz="1600" b="1" dirty="0">
                <a:sym typeface="Wingdings" panose="05000000000000000000" pitchFamily="2" charset="2"/>
              </a:rPr>
              <a:t>dazu laden wir Sie herzlich ein</a:t>
            </a:r>
            <a:r>
              <a:rPr lang="en-GB" altLang="de-DE" sz="1600" b="1" dirty="0">
                <a:sym typeface="Wingdings" panose="05000000000000000000" pitchFamily="2" charset="2"/>
              </a:rPr>
              <a:t>!</a:t>
            </a:r>
          </a:p>
          <a:p>
            <a:pPr algn="l">
              <a:spcBef>
                <a:spcPts val="0"/>
              </a:spcBef>
            </a:pPr>
            <a:endParaRPr lang="en-GB" altLang="de-DE" sz="16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</a:pPr>
            <a:endParaRPr lang="en-GB" altLang="de-DE" sz="16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</a:pPr>
            <a:r>
              <a:rPr lang="en-GB" altLang="de-DE" sz="1600" b="1" dirty="0">
                <a:sym typeface="Wingdings" panose="05000000000000000000" pitchFamily="2" charset="2"/>
              </a:rPr>
              <a:t>Christian Thiesen		Marco Kessler</a:t>
            </a:r>
          </a:p>
          <a:p>
            <a:pPr algn="l">
              <a:spcBef>
                <a:spcPts val="0"/>
              </a:spcBef>
            </a:pPr>
            <a:r>
              <a:rPr lang="en-GB" altLang="de-DE" sz="1600" dirty="0" smtClean="0">
                <a:sym typeface="Wingdings" panose="05000000000000000000" pitchFamily="2" charset="2"/>
              </a:rPr>
              <a:t>G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eschäftsführer</a:t>
            </a:r>
            <a:r>
              <a:rPr lang="de-DE" altLang="de-DE" sz="1600" dirty="0" smtClean="0">
                <a:sym typeface="Wingdings" panose="05000000000000000000" pitchFamily="2" charset="2"/>
              </a:rPr>
              <a:t>		Geschäftsführer</a:t>
            </a:r>
            <a:endParaRPr lang="de-DE" altLang="de-DE" sz="1600" dirty="0">
              <a:sym typeface="Wingdings" panose="05000000000000000000" pitchFamily="2" charset="2"/>
            </a:endParaRPr>
          </a:p>
        </p:txBody>
      </p:sp>
      <p:pic>
        <p:nvPicPr>
          <p:cNvPr id="7" name="Picture 26" descr="Unterschrif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42" y="4818637"/>
            <a:ext cx="1350963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Unterschrift m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2334" y="5006975"/>
            <a:ext cx="1992943" cy="86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1160463"/>
            <a:ext cx="3693332" cy="15467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2924175"/>
            <a:ext cx="3693332" cy="1549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4690491"/>
            <a:ext cx="3693332" cy="154679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5363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4" y="920750"/>
            <a:ext cx="11503025" cy="556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5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15938" y="1160275"/>
            <a:ext cx="7235825" cy="507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1252538" indent="-5334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889125" indent="-457200" algn="ctr">
              <a:spcBef>
                <a:spcPct val="20000"/>
              </a:spcBef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2449513" indent="-381000" algn="ctr">
              <a:spcBef>
                <a:spcPct val="20000"/>
              </a:spcBef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3009900" indent="-381000" algn="ctr">
              <a:spcBef>
                <a:spcPct val="20000"/>
              </a:spcBef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34671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9243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43815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8387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de-DE" altLang="de-DE" sz="1800" b="1" dirty="0">
                <a:sym typeface="Wingdings" panose="05000000000000000000" pitchFamily="2" charset="2"/>
              </a:rPr>
              <a:t>Was dagegen, wenn wir etwas angeben?</a:t>
            </a:r>
          </a:p>
          <a:p>
            <a:pPr algn="l">
              <a:spcBef>
                <a:spcPts val="0"/>
              </a:spcBef>
            </a:pPr>
            <a:endParaRPr lang="de-DE" altLang="de-DE" sz="1600" b="1" dirty="0"/>
          </a:p>
          <a:p>
            <a:pPr algn="l">
              <a:spcBef>
                <a:spcPts val="0"/>
              </a:spcBef>
            </a:pPr>
            <a:endParaRPr lang="de-DE" altLang="de-DE" sz="1600" b="1" dirty="0"/>
          </a:p>
          <a:p>
            <a:pPr algn="l">
              <a:spcBef>
                <a:spcPts val="0"/>
              </a:spcBef>
            </a:pPr>
            <a:r>
              <a:rPr lang="de-DE" altLang="de-DE" sz="1600" dirty="0">
                <a:sym typeface="Wingdings" panose="05000000000000000000" pitchFamily="2" charset="2"/>
              </a:rPr>
              <a:t>Unsere </a:t>
            </a:r>
            <a:r>
              <a:rPr lang="de-DE" altLang="de-DE" sz="1600" b="1" dirty="0">
                <a:sym typeface="Wingdings" panose="05000000000000000000" pitchFamily="2" charset="2"/>
              </a:rPr>
              <a:t>acht On-Road-Module </a:t>
            </a:r>
            <a:r>
              <a:rPr lang="de-DE" altLang="de-DE" sz="1600" dirty="0">
                <a:sym typeface="Wingdings" panose="05000000000000000000" pitchFamily="2" charset="2"/>
              </a:rPr>
              <a:t>erfüllen höchste technische Ansprüche.</a:t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>Mit Dynamikplatten, Wasserhindernissen, Bodenwellen und Gleitflächen.</a:t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>Für Autos, Motorräder, Lkw, Busse und Kleintransporter.</a:t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>Im spektakulären </a:t>
            </a:r>
            <a:r>
              <a:rPr lang="de-DE" altLang="de-DE" sz="1600" b="1" dirty="0">
                <a:sym typeface="Wingdings" panose="05000000000000000000" pitchFamily="2" charset="2"/>
              </a:rPr>
              <a:t>Off-Road-Gelände</a:t>
            </a:r>
            <a:r>
              <a:rPr lang="de-DE" altLang="de-DE" sz="1600" dirty="0">
                <a:sym typeface="Wingdings" panose="05000000000000000000" pitchFamily="2" charset="2"/>
              </a:rPr>
              <a:t> finden Sie weitere Höhepunkte:</a:t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>Extreme Steigungen, höhenverstellbares </a:t>
            </a:r>
            <a:r>
              <a:rPr lang="de-DE" altLang="de-DE" sz="1600" dirty="0" err="1">
                <a:sym typeface="Wingdings" panose="05000000000000000000" pitchFamily="2" charset="2"/>
              </a:rPr>
              <a:t>Watbecken</a:t>
            </a:r>
            <a:r>
              <a:rPr lang="de-DE" altLang="de-DE" sz="1600" dirty="0">
                <a:sym typeface="Wingdings" panose="05000000000000000000" pitchFamily="2" charset="2"/>
              </a:rPr>
              <a:t>, Steintreppe, Querneigungshügel, Wasserfall und Blockhütte mit schönem Fernblick. </a:t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>Für Training, Erlebnis und Abenteuer.</a:t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>Die 1,1 km lange </a:t>
            </a:r>
            <a:r>
              <a:rPr lang="de-DE" altLang="de-DE" sz="1600" b="1" dirty="0">
                <a:sym typeface="Wingdings" panose="05000000000000000000" pitchFamily="2" charset="2"/>
              </a:rPr>
              <a:t>Nass-</a:t>
            </a:r>
            <a:r>
              <a:rPr lang="de-DE" altLang="de-DE" sz="1600" b="1" dirty="0" err="1">
                <a:sym typeface="Wingdings" panose="05000000000000000000" pitchFamily="2" charset="2"/>
              </a:rPr>
              <a:t>Handlingstrecke</a:t>
            </a:r>
            <a:r>
              <a:rPr lang="de-DE" altLang="de-DE" sz="1600" dirty="0">
                <a:sym typeface="Wingdings" panose="05000000000000000000" pitchFamily="2" charset="2"/>
              </a:rPr>
              <a:t> bietet echtes Motorsport-Feeling. </a:t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>Mit herausfordernden Kurvenkombinationen und Queraquaplaning.</a:t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>Für Vergleichsfahrten, Ideallinien-Training und Drift-Erlebnisse.</a:t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>Auch an </a:t>
            </a:r>
            <a:r>
              <a:rPr lang="de-DE" altLang="de-DE" sz="1600" b="1" dirty="0">
                <a:sym typeface="Wingdings" panose="05000000000000000000" pitchFamily="2" charset="2"/>
              </a:rPr>
              <a:t>Extras</a:t>
            </a:r>
            <a:r>
              <a:rPr lang="de-DE" altLang="de-DE" sz="1600" dirty="0">
                <a:sym typeface="Wingdings" panose="05000000000000000000" pitchFamily="2" charset="2"/>
              </a:rPr>
              <a:t> haben wir nicht gespart: Elf Schulungscontainer, Flutlicht, Waschstraße und Werkstatt flankieren die Strecken im On- und Off-Road. </a:t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b="1" dirty="0">
                <a:sym typeface="Wingdings" panose="05000000000000000000" pitchFamily="2" charset="2"/>
              </a:rPr>
              <a:t>Last but not least: </a:t>
            </a:r>
            <a:r>
              <a:rPr lang="de-DE" altLang="de-DE" sz="1600" dirty="0">
                <a:sym typeface="Wingdings" panose="05000000000000000000" pitchFamily="2" charset="2"/>
              </a:rPr>
              <a:t>Go-Kart- und Quad-Bahn, Segway-Parcours, Jet-Ski-See!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223" y="4689475"/>
            <a:ext cx="3672840" cy="15478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2924175"/>
            <a:ext cx="3671887" cy="1549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223" y="1160463"/>
            <a:ext cx="3672840" cy="154781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1364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Freihandform 31"/>
          <p:cNvSpPr/>
          <p:nvPr/>
        </p:nvSpPr>
        <p:spPr>
          <a:xfrm>
            <a:off x="1764145" y="2854036"/>
            <a:ext cx="2216728" cy="2456873"/>
          </a:xfrm>
          <a:custGeom>
            <a:avLst/>
            <a:gdLst>
              <a:gd name="connsiteX0" fmla="*/ 1099128 w 2216728"/>
              <a:gd name="connsiteY0" fmla="*/ 378691 h 2456873"/>
              <a:gd name="connsiteX1" fmla="*/ 1099128 w 2216728"/>
              <a:gd name="connsiteY1" fmla="*/ 378691 h 2456873"/>
              <a:gd name="connsiteX2" fmla="*/ 923637 w 2216728"/>
              <a:gd name="connsiteY2" fmla="*/ 434109 h 2456873"/>
              <a:gd name="connsiteX3" fmla="*/ 886691 w 2216728"/>
              <a:gd name="connsiteY3" fmla="*/ 443346 h 2456873"/>
              <a:gd name="connsiteX4" fmla="*/ 831273 w 2216728"/>
              <a:gd name="connsiteY4" fmla="*/ 461819 h 2456873"/>
              <a:gd name="connsiteX5" fmla="*/ 0 w 2216728"/>
              <a:gd name="connsiteY5" fmla="*/ 831273 h 2456873"/>
              <a:gd name="connsiteX6" fmla="*/ 1625600 w 2216728"/>
              <a:gd name="connsiteY6" fmla="*/ 2216728 h 2456873"/>
              <a:gd name="connsiteX7" fmla="*/ 2216728 w 2216728"/>
              <a:gd name="connsiteY7" fmla="*/ 2456873 h 2456873"/>
              <a:gd name="connsiteX8" fmla="*/ 2170546 w 2216728"/>
              <a:gd name="connsiteY8" fmla="*/ 0 h 245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6728" h="2456873">
                <a:moveTo>
                  <a:pt x="1099128" y="378691"/>
                </a:moveTo>
                <a:lnTo>
                  <a:pt x="1099128" y="378691"/>
                </a:lnTo>
                <a:cubicBezTo>
                  <a:pt x="873062" y="435207"/>
                  <a:pt x="1080235" y="377163"/>
                  <a:pt x="923637" y="434109"/>
                </a:cubicBezTo>
                <a:cubicBezTo>
                  <a:pt x="911707" y="438447"/>
                  <a:pt x="898850" y="439698"/>
                  <a:pt x="886691" y="443346"/>
                </a:cubicBezTo>
                <a:cubicBezTo>
                  <a:pt x="868040" y="448941"/>
                  <a:pt x="831273" y="461819"/>
                  <a:pt x="831273" y="461819"/>
                </a:cubicBezTo>
                <a:lnTo>
                  <a:pt x="0" y="831273"/>
                </a:lnTo>
                <a:lnTo>
                  <a:pt x="1625600" y="2216728"/>
                </a:lnTo>
                <a:lnTo>
                  <a:pt x="2216728" y="2456873"/>
                </a:lnTo>
                <a:lnTo>
                  <a:pt x="2170546" y="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" name="Picture 8" descr="DrivingCamp3D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" r="-913"/>
          <a:stretch/>
        </p:blipFill>
        <p:spPr bwMode="auto">
          <a:xfrm>
            <a:off x="686793" y="1054558"/>
            <a:ext cx="10856713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 Box 29"/>
          <p:cNvSpPr txBox="1">
            <a:spLocks noChangeArrowheads="1"/>
          </p:cNvSpPr>
          <p:nvPr/>
        </p:nvSpPr>
        <p:spPr bwMode="auto">
          <a:xfrm>
            <a:off x="705645" y="918711"/>
            <a:ext cx="3381054" cy="580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145000"/>
              </a:lnSpc>
            </a:pPr>
            <a:r>
              <a:rPr lang="de-DE" altLang="de-DE" sz="1000" b="1" dirty="0"/>
              <a:t>Kreis mit Gleitfläche &amp; Bodenwellen</a:t>
            </a:r>
          </a:p>
          <a:p>
            <a:pPr eaLnBrk="1" hangingPunct="1">
              <a:lnSpc>
                <a:spcPct val="145000"/>
              </a:lnSpc>
            </a:pPr>
            <a:r>
              <a:rPr lang="de-DE" altLang="de-DE" sz="1000" b="1" dirty="0"/>
              <a:t>Lkw-Dynamikplatte mit Gleitfläche </a:t>
            </a:r>
          </a:p>
          <a:p>
            <a:pPr eaLnBrk="1" hangingPunct="1">
              <a:lnSpc>
                <a:spcPct val="145000"/>
              </a:lnSpc>
            </a:pPr>
            <a:r>
              <a:rPr lang="de-DE" altLang="de-DE" sz="1000" b="1" dirty="0"/>
              <a:t>Off-Road-</a:t>
            </a:r>
            <a:r>
              <a:rPr lang="de-DE" altLang="de-DE" sz="1000" b="1" dirty="0" err="1"/>
              <a:t>Watbecken</a:t>
            </a:r>
            <a:r>
              <a:rPr lang="de-DE" altLang="de-DE" sz="1000" b="1" dirty="0"/>
              <a:t> mit Traktionsstrecke  </a:t>
            </a:r>
          </a:p>
          <a:p>
            <a:pPr eaLnBrk="1" hangingPunct="1">
              <a:lnSpc>
                <a:spcPct val="145000"/>
              </a:lnSpc>
            </a:pPr>
            <a:r>
              <a:rPr lang="de-DE" altLang="de-DE" sz="1000" b="1" dirty="0"/>
              <a:t>Pkw-Dynamikplatte mit Gleitfläche </a:t>
            </a:r>
          </a:p>
          <a:p>
            <a:pPr eaLnBrk="1" hangingPunct="1">
              <a:lnSpc>
                <a:spcPct val="145000"/>
              </a:lnSpc>
            </a:pPr>
            <a:r>
              <a:rPr lang="de-DE" altLang="de-DE" sz="1000" b="1" dirty="0"/>
              <a:t>Multifunktionsfläche mit Längsaquaplaning </a:t>
            </a:r>
          </a:p>
          <a:p>
            <a:pPr eaLnBrk="1" hangingPunct="1">
              <a:lnSpc>
                <a:spcPct val="145000"/>
              </a:lnSpc>
            </a:pPr>
            <a:r>
              <a:rPr lang="de-DE" altLang="de-DE" sz="1000" b="1" dirty="0"/>
              <a:t>Gefällstrecke mit Kurvengleitfläche (7%)</a:t>
            </a:r>
          </a:p>
          <a:p>
            <a:pPr eaLnBrk="1" hangingPunct="1">
              <a:lnSpc>
                <a:spcPct val="145000"/>
              </a:lnSpc>
            </a:pPr>
            <a:r>
              <a:rPr lang="de-DE" altLang="de-DE" sz="1000" b="1" dirty="0"/>
              <a:t>Motorradstrecke mit Kreisbahn &amp; </a:t>
            </a:r>
            <a:r>
              <a:rPr lang="de-DE" altLang="de-DE" sz="1000" b="1" dirty="0" smtClean="0"/>
              <a:t>Dynamikplatte  </a:t>
            </a:r>
            <a:br>
              <a:rPr lang="de-DE" altLang="de-DE" sz="1000" b="1" dirty="0" smtClean="0"/>
            </a:br>
            <a:endParaRPr lang="de-DE" altLang="de-DE" sz="1000" b="1" dirty="0"/>
          </a:p>
          <a:p>
            <a:pPr eaLnBrk="1" hangingPunct="1">
              <a:lnSpc>
                <a:spcPct val="145000"/>
              </a:lnSpc>
            </a:pPr>
            <a:endParaRPr lang="de-DE" altLang="de-DE" sz="1000" b="1" dirty="0"/>
          </a:p>
          <a:p>
            <a:pPr eaLnBrk="1" hangingPunct="1">
              <a:lnSpc>
                <a:spcPct val="145000"/>
              </a:lnSpc>
            </a:pPr>
            <a:endParaRPr lang="de-DE" altLang="de-DE" sz="1000" b="1" dirty="0"/>
          </a:p>
          <a:p>
            <a:pPr eaLnBrk="1" hangingPunct="1">
              <a:lnSpc>
                <a:spcPct val="145000"/>
              </a:lnSpc>
            </a:pPr>
            <a:endParaRPr lang="de-DE" altLang="de-DE" sz="1000" b="1" dirty="0"/>
          </a:p>
          <a:p>
            <a:pPr eaLnBrk="1" hangingPunct="1">
              <a:lnSpc>
                <a:spcPct val="145000"/>
              </a:lnSpc>
            </a:pPr>
            <a:endParaRPr lang="de-DE" altLang="de-DE" sz="1000" b="1" dirty="0"/>
          </a:p>
          <a:p>
            <a:pPr eaLnBrk="1" hangingPunct="1">
              <a:lnSpc>
                <a:spcPct val="145000"/>
              </a:lnSpc>
            </a:pPr>
            <a:endParaRPr lang="de-DE" altLang="de-DE" sz="1000" b="1" dirty="0"/>
          </a:p>
          <a:p>
            <a:pPr eaLnBrk="1" hangingPunct="1">
              <a:lnSpc>
                <a:spcPct val="145000"/>
              </a:lnSpc>
            </a:pPr>
            <a:endParaRPr lang="de-DE" altLang="de-DE" sz="1000" b="1" dirty="0"/>
          </a:p>
          <a:p>
            <a:pPr eaLnBrk="1" hangingPunct="1">
              <a:lnSpc>
                <a:spcPct val="145000"/>
              </a:lnSpc>
            </a:pPr>
            <a:endParaRPr lang="de-DE" altLang="de-DE" sz="1000" b="1" dirty="0"/>
          </a:p>
          <a:p>
            <a:pPr eaLnBrk="1" hangingPunct="1">
              <a:lnSpc>
                <a:spcPct val="145000"/>
              </a:lnSpc>
            </a:pPr>
            <a:endParaRPr lang="de-DE" altLang="de-DE" sz="1000" b="1" dirty="0"/>
          </a:p>
          <a:p>
            <a:pPr eaLnBrk="1" hangingPunct="1">
              <a:lnSpc>
                <a:spcPct val="145000"/>
              </a:lnSpc>
            </a:pPr>
            <a:endParaRPr lang="de-DE" altLang="de-DE" sz="1000" b="1" dirty="0"/>
          </a:p>
          <a:p>
            <a:pPr eaLnBrk="1" hangingPunct="1">
              <a:lnSpc>
                <a:spcPct val="145000"/>
              </a:lnSpc>
            </a:pPr>
            <a:endParaRPr lang="de-DE" altLang="de-DE" sz="1000" b="1" dirty="0"/>
          </a:p>
          <a:p>
            <a:pPr eaLnBrk="1" hangingPunct="1">
              <a:lnSpc>
                <a:spcPct val="145000"/>
              </a:lnSpc>
            </a:pPr>
            <a:endParaRPr lang="de-DE" altLang="de-DE" sz="600" b="1" dirty="0"/>
          </a:p>
          <a:p>
            <a:pPr eaLnBrk="1" hangingPunct="1">
              <a:lnSpc>
                <a:spcPct val="145000"/>
              </a:lnSpc>
            </a:pPr>
            <a:r>
              <a:rPr lang="de-DE" altLang="de-DE" sz="1000" b="1" dirty="0" smtClean="0"/>
              <a:t>Off-Road-Areal </a:t>
            </a:r>
            <a:r>
              <a:rPr lang="de-DE" altLang="de-DE" sz="1000" b="1" dirty="0"/>
              <a:t>mit Wasserfall </a:t>
            </a:r>
          </a:p>
          <a:p>
            <a:pPr eaLnBrk="1" hangingPunct="1">
              <a:lnSpc>
                <a:spcPct val="145000"/>
              </a:lnSpc>
            </a:pPr>
            <a:r>
              <a:rPr lang="de-DE" altLang="de-DE" sz="1000" b="1" dirty="0"/>
              <a:t>Bremsstrecke mit fünf Belägen </a:t>
            </a:r>
          </a:p>
          <a:p>
            <a:pPr eaLnBrk="1" hangingPunct="1">
              <a:lnSpc>
                <a:spcPct val="145000"/>
              </a:lnSpc>
            </a:pPr>
            <a:r>
              <a:rPr lang="de-DE" altLang="de-DE" sz="1000" b="1" dirty="0" smtClean="0"/>
              <a:t>Empfangshalle, Veranstaltungshallen &amp; Räume</a:t>
            </a:r>
            <a:endParaRPr lang="de-DE" altLang="de-DE" sz="1000" b="1" dirty="0"/>
          </a:p>
          <a:p>
            <a:pPr eaLnBrk="1" hangingPunct="1">
              <a:lnSpc>
                <a:spcPct val="145000"/>
              </a:lnSpc>
            </a:pPr>
            <a:r>
              <a:rPr lang="de-DE" altLang="de-DE" sz="1000" b="1" dirty="0" smtClean="0"/>
              <a:t>Servicebox &amp; Waschstraße</a:t>
            </a:r>
          </a:p>
          <a:p>
            <a:pPr eaLnBrk="1" hangingPunct="1">
              <a:lnSpc>
                <a:spcPct val="145000"/>
              </a:lnSpc>
            </a:pPr>
            <a:r>
              <a:rPr lang="de-DE" altLang="de-DE" sz="1000" b="1" dirty="0" smtClean="0"/>
              <a:t>Kurvengefällstrecke (12%) </a:t>
            </a:r>
          </a:p>
          <a:p>
            <a:pPr eaLnBrk="1" hangingPunct="1">
              <a:lnSpc>
                <a:spcPct val="145000"/>
              </a:lnSpc>
            </a:pPr>
            <a:r>
              <a:rPr lang="de-DE" altLang="de-DE" sz="1000" b="1" dirty="0" smtClean="0"/>
              <a:t>(Nass-)</a:t>
            </a:r>
            <a:r>
              <a:rPr lang="de-DE" altLang="de-DE" sz="1000" b="1" dirty="0" err="1" smtClean="0"/>
              <a:t>Handlingstrecke</a:t>
            </a:r>
            <a:r>
              <a:rPr lang="de-DE" altLang="de-DE" sz="1000" b="1" dirty="0" smtClean="0"/>
              <a:t> </a:t>
            </a:r>
            <a:r>
              <a:rPr lang="de-DE" altLang="de-DE" sz="1000" b="1" dirty="0"/>
              <a:t>mit Queraquaplaning</a:t>
            </a:r>
          </a:p>
          <a:p>
            <a:pPr eaLnBrk="1" hangingPunct="1">
              <a:lnSpc>
                <a:spcPct val="145000"/>
              </a:lnSpc>
            </a:pPr>
            <a:r>
              <a:rPr lang="de-DE" altLang="de-DE" sz="1000" b="1" dirty="0"/>
              <a:t> </a:t>
            </a:r>
          </a:p>
        </p:txBody>
      </p:sp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2482340" y="3720195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100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7" name="Oval 12"/>
          <p:cNvSpPr>
            <a:spLocks noChangeArrowheads="1"/>
          </p:cNvSpPr>
          <p:nvPr/>
        </p:nvSpPr>
        <p:spPr bwMode="auto">
          <a:xfrm>
            <a:off x="4637737" y="4918983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1000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" name="Oval 13"/>
          <p:cNvSpPr>
            <a:spLocks noChangeArrowheads="1"/>
          </p:cNvSpPr>
          <p:nvPr/>
        </p:nvSpPr>
        <p:spPr bwMode="auto">
          <a:xfrm>
            <a:off x="5014768" y="4257675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100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9" name="Oval 14"/>
          <p:cNvSpPr>
            <a:spLocks noChangeArrowheads="1"/>
          </p:cNvSpPr>
          <p:nvPr/>
        </p:nvSpPr>
        <p:spPr bwMode="auto">
          <a:xfrm>
            <a:off x="5690900" y="3902076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1000"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0" name="Oval 15"/>
          <p:cNvSpPr>
            <a:spLocks noChangeArrowheads="1"/>
          </p:cNvSpPr>
          <p:nvPr/>
        </p:nvSpPr>
        <p:spPr bwMode="auto">
          <a:xfrm>
            <a:off x="6733887" y="1285876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1000">
                <a:solidFill>
                  <a:schemeClr val="bg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1" name="Oval 16"/>
          <p:cNvSpPr>
            <a:spLocks noChangeArrowheads="1"/>
          </p:cNvSpPr>
          <p:nvPr/>
        </p:nvSpPr>
        <p:spPr bwMode="auto">
          <a:xfrm>
            <a:off x="5149562" y="2474913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1000">
                <a:solidFill>
                  <a:schemeClr val="bg1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7884139" y="2716897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1000" dirty="0">
                <a:solidFill>
                  <a:schemeClr val="bg1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3" name="Oval 18"/>
          <p:cNvSpPr>
            <a:spLocks noChangeArrowheads="1"/>
          </p:cNvSpPr>
          <p:nvPr/>
        </p:nvSpPr>
        <p:spPr bwMode="auto">
          <a:xfrm>
            <a:off x="5149562" y="3086101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1000">
                <a:solidFill>
                  <a:schemeClr val="bg1"/>
                </a:solidFill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14" name="Oval 19"/>
          <p:cNvSpPr>
            <a:spLocks noChangeArrowheads="1"/>
          </p:cNvSpPr>
          <p:nvPr/>
        </p:nvSpPr>
        <p:spPr bwMode="auto">
          <a:xfrm>
            <a:off x="6444962" y="3648076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100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5" name="Oval 20"/>
          <p:cNvSpPr>
            <a:spLocks noChangeArrowheads="1"/>
          </p:cNvSpPr>
          <p:nvPr/>
        </p:nvSpPr>
        <p:spPr bwMode="auto">
          <a:xfrm>
            <a:off x="6373525" y="2151063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1000">
                <a:solidFill>
                  <a:schemeClr val="bg1"/>
                </a:solidFill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16" name="Oval 21"/>
          <p:cNvSpPr>
            <a:spLocks noChangeArrowheads="1"/>
          </p:cNvSpPr>
          <p:nvPr/>
        </p:nvSpPr>
        <p:spPr bwMode="auto">
          <a:xfrm>
            <a:off x="5652800" y="1790701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1000">
                <a:solidFill>
                  <a:schemeClr val="bg1"/>
                </a:solidFill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17" name="Oval 22"/>
          <p:cNvSpPr>
            <a:spLocks noChangeArrowheads="1"/>
          </p:cNvSpPr>
          <p:nvPr/>
        </p:nvSpPr>
        <p:spPr bwMode="auto">
          <a:xfrm>
            <a:off x="7741950" y="2222501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1000">
                <a:solidFill>
                  <a:schemeClr val="bg1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8" name="Oval 23"/>
          <p:cNvSpPr>
            <a:spLocks noChangeArrowheads="1"/>
          </p:cNvSpPr>
          <p:nvPr/>
        </p:nvSpPr>
        <p:spPr bwMode="auto">
          <a:xfrm>
            <a:off x="7067771" y="2914610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1000" dirty="0">
                <a:solidFill>
                  <a:schemeClr val="bg1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9" name="Oval 25"/>
          <p:cNvSpPr>
            <a:spLocks noChangeArrowheads="1"/>
          </p:cNvSpPr>
          <p:nvPr/>
        </p:nvSpPr>
        <p:spPr bwMode="auto">
          <a:xfrm>
            <a:off x="597298" y="1026434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80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0" name="Oval 26"/>
          <p:cNvSpPr>
            <a:spLocks noChangeArrowheads="1"/>
          </p:cNvSpPr>
          <p:nvPr/>
        </p:nvSpPr>
        <p:spPr bwMode="auto">
          <a:xfrm>
            <a:off x="597298" y="1242334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80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1" name="Oval 27"/>
          <p:cNvSpPr>
            <a:spLocks noChangeArrowheads="1"/>
          </p:cNvSpPr>
          <p:nvPr/>
        </p:nvSpPr>
        <p:spPr bwMode="auto">
          <a:xfrm>
            <a:off x="597298" y="1477284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80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2" name="Oval 28"/>
          <p:cNvSpPr>
            <a:spLocks noChangeArrowheads="1"/>
          </p:cNvSpPr>
          <p:nvPr/>
        </p:nvSpPr>
        <p:spPr bwMode="auto">
          <a:xfrm>
            <a:off x="597298" y="1693184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80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3" name="Oval 29"/>
          <p:cNvSpPr>
            <a:spLocks noChangeArrowheads="1"/>
          </p:cNvSpPr>
          <p:nvPr/>
        </p:nvSpPr>
        <p:spPr bwMode="auto">
          <a:xfrm>
            <a:off x="597298" y="1909084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800"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4" name="Oval 30"/>
          <p:cNvSpPr>
            <a:spLocks noChangeArrowheads="1"/>
          </p:cNvSpPr>
          <p:nvPr/>
        </p:nvSpPr>
        <p:spPr bwMode="auto">
          <a:xfrm>
            <a:off x="597298" y="2136096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800">
                <a:solidFill>
                  <a:schemeClr val="bg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5" name="Oval 31"/>
          <p:cNvSpPr>
            <a:spLocks noChangeArrowheads="1"/>
          </p:cNvSpPr>
          <p:nvPr/>
        </p:nvSpPr>
        <p:spPr bwMode="auto">
          <a:xfrm>
            <a:off x="589360" y="2351996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800">
                <a:solidFill>
                  <a:schemeClr val="bg1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6" name="Oval 32"/>
          <p:cNvSpPr>
            <a:spLocks noChangeArrowheads="1"/>
          </p:cNvSpPr>
          <p:nvPr/>
        </p:nvSpPr>
        <p:spPr bwMode="auto">
          <a:xfrm>
            <a:off x="597298" y="5131709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800" dirty="0">
                <a:solidFill>
                  <a:schemeClr val="bg1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27" name="Oval 33"/>
          <p:cNvSpPr>
            <a:spLocks noChangeArrowheads="1"/>
          </p:cNvSpPr>
          <p:nvPr/>
        </p:nvSpPr>
        <p:spPr bwMode="auto">
          <a:xfrm>
            <a:off x="597298" y="5352371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800">
                <a:solidFill>
                  <a:schemeClr val="bg1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28" name="Oval 34"/>
          <p:cNvSpPr>
            <a:spLocks noChangeArrowheads="1"/>
          </p:cNvSpPr>
          <p:nvPr/>
        </p:nvSpPr>
        <p:spPr bwMode="auto">
          <a:xfrm>
            <a:off x="597298" y="5577796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800">
                <a:solidFill>
                  <a:schemeClr val="bg1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29" name="Oval 35"/>
          <p:cNvSpPr>
            <a:spLocks noChangeArrowheads="1"/>
          </p:cNvSpPr>
          <p:nvPr/>
        </p:nvSpPr>
        <p:spPr bwMode="auto">
          <a:xfrm>
            <a:off x="597298" y="5803221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800">
                <a:solidFill>
                  <a:schemeClr val="bg1"/>
                </a:solidFill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30" name="Oval 36"/>
          <p:cNvSpPr>
            <a:spLocks noChangeArrowheads="1"/>
          </p:cNvSpPr>
          <p:nvPr/>
        </p:nvSpPr>
        <p:spPr bwMode="auto">
          <a:xfrm>
            <a:off x="5797262" y="2582863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1000">
                <a:solidFill>
                  <a:schemeClr val="bg1"/>
                </a:solidFill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31" name="Oval 37"/>
          <p:cNvSpPr>
            <a:spLocks noChangeArrowheads="1"/>
          </p:cNvSpPr>
          <p:nvPr/>
        </p:nvSpPr>
        <p:spPr bwMode="auto">
          <a:xfrm>
            <a:off x="597298" y="6019121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800">
                <a:solidFill>
                  <a:schemeClr val="bg1"/>
                </a:solidFill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36" name="Oval 46"/>
          <p:cNvSpPr>
            <a:spLocks noChangeArrowheads="1"/>
          </p:cNvSpPr>
          <p:nvPr/>
        </p:nvSpPr>
        <p:spPr bwMode="auto">
          <a:xfrm>
            <a:off x="598885" y="6235021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800" dirty="0">
                <a:solidFill>
                  <a:schemeClr val="bg1"/>
                </a:solidFill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37" name="Oval 47"/>
          <p:cNvSpPr>
            <a:spLocks noChangeArrowheads="1"/>
          </p:cNvSpPr>
          <p:nvPr/>
        </p:nvSpPr>
        <p:spPr bwMode="auto">
          <a:xfrm>
            <a:off x="5957114" y="3134181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1000" dirty="0">
                <a:solidFill>
                  <a:schemeClr val="bg1"/>
                </a:solidFill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42" name="Textfeld 41"/>
          <p:cNvSpPr txBox="1"/>
          <p:nvPr/>
        </p:nvSpPr>
        <p:spPr>
          <a:xfrm rot="1306149">
            <a:off x="3052589" y="5114195"/>
            <a:ext cx="843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320 Meter</a:t>
            </a:r>
            <a:endParaRPr lang="de-AT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feld 42"/>
          <p:cNvSpPr txBox="1"/>
          <p:nvPr/>
        </p:nvSpPr>
        <p:spPr>
          <a:xfrm rot="19317805">
            <a:off x="9081760" y="4616223"/>
            <a:ext cx="843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400 </a:t>
            </a:r>
            <a:r>
              <a:rPr lang="de-DE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de-DE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eter</a:t>
            </a:r>
            <a:endParaRPr lang="de-AT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5" name="Gerader Verbinder 44"/>
          <p:cNvCxnSpPr/>
          <p:nvPr/>
        </p:nvCxnSpPr>
        <p:spPr>
          <a:xfrm flipV="1">
            <a:off x="7133516" y="3211293"/>
            <a:ext cx="4208578" cy="3197908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690563" y="3994926"/>
            <a:ext cx="6050641" cy="2399072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194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15938" y="1160275"/>
            <a:ext cx="7235825" cy="507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1252538" indent="-5334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889125" indent="-457200" algn="ctr">
              <a:spcBef>
                <a:spcPct val="20000"/>
              </a:spcBef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2449513" indent="-381000" algn="ctr">
              <a:spcBef>
                <a:spcPct val="20000"/>
              </a:spcBef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3009900" indent="-381000" algn="ctr">
              <a:spcBef>
                <a:spcPct val="20000"/>
              </a:spcBef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34671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9243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43815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8387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de-DE" altLang="de-DE" sz="1800" b="1" dirty="0">
                <a:sym typeface="Wingdings" panose="05000000000000000000" pitchFamily="2" charset="2"/>
              </a:rPr>
              <a:t>Unsere Hallen. Unsere Räume. Unsere Extras.</a:t>
            </a:r>
          </a:p>
          <a:p>
            <a:pPr algn="l">
              <a:spcBef>
                <a:spcPts val="0"/>
              </a:spcBef>
            </a:pPr>
            <a:endParaRPr lang="de-DE" altLang="de-DE" sz="1600" b="1" dirty="0"/>
          </a:p>
          <a:p>
            <a:pPr algn="l">
              <a:spcBef>
                <a:spcPts val="0"/>
              </a:spcBef>
            </a:pPr>
            <a:endParaRPr lang="de-DE" altLang="de-DE" sz="1600" b="1" dirty="0"/>
          </a:p>
          <a:p>
            <a:pPr algn="l">
              <a:spcBef>
                <a:spcPts val="0"/>
              </a:spcBef>
            </a:pPr>
            <a:r>
              <a:rPr lang="de-DE" altLang="de-DE" sz="1600" b="1" dirty="0">
                <a:sym typeface="Wingdings" panose="05000000000000000000" pitchFamily="2" charset="2"/>
              </a:rPr>
              <a:t>Mehr als 1.500 m² Fläche </a:t>
            </a:r>
            <a:r>
              <a:rPr lang="de-DE" altLang="de-DE" sz="1600" dirty="0">
                <a:sym typeface="Wingdings" panose="05000000000000000000" pitchFamily="2" charset="2"/>
              </a:rPr>
              <a:t>für Veranstaltungen aller Art, verteilt auf drei Hallen. Die müssen Sie nicht nehmen … können Sie aber! </a:t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b="1" dirty="0">
                <a:sym typeface="Wingdings" panose="05000000000000000000" pitchFamily="2" charset="2"/>
              </a:rPr>
              <a:t>Unser hochwertiges und multiflexibles Gebäude </a:t>
            </a:r>
            <a:r>
              <a:rPr lang="de-DE" altLang="de-DE" sz="1600" dirty="0">
                <a:sym typeface="Wingdings" panose="05000000000000000000" pitchFamily="2" charset="2"/>
              </a:rPr>
              <a:t>lädt Sie und Ihre Gäste ein: Zu Produktpräsentationen, Incentives, Schulungen oder Mitarbeiterfeiern. Als wichtige Ergänzung zur erlebnisreichen Außenanlage. Inklusive einem hauseigenen Restaurant!</a:t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b="1" dirty="0">
                <a:sym typeface="Wingdings" panose="05000000000000000000" pitchFamily="2" charset="2"/>
              </a:rPr>
              <a:t>Interessante Daten für Sie: 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Empfangshalle (250 m²) 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Zwei Befahr- und </a:t>
            </a:r>
            <a:r>
              <a:rPr lang="de-DE" altLang="de-DE" sz="1600" dirty="0" err="1">
                <a:sym typeface="Wingdings" panose="05000000000000000000" pitchFamily="2" charset="2"/>
              </a:rPr>
              <a:t>verdunkelbare</a:t>
            </a:r>
            <a:r>
              <a:rPr lang="de-DE" altLang="de-DE" sz="1600" dirty="0">
                <a:sym typeface="Wingdings" panose="05000000000000000000" pitchFamily="2" charset="2"/>
              </a:rPr>
              <a:t> Veranstaltungshallen (400 und </a:t>
            </a:r>
            <a:r>
              <a:rPr lang="de-DE" altLang="de-DE" sz="1600" dirty="0" smtClean="0">
                <a:sym typeface="Wingdings" panose="05000000000000000000" pitchFamily="2" charset="2"/>
              </a:rPr>
              <a:t>750 </a:t>
            </a:r>
            <a:r>
              <a:rPr lang="de-DE" altLang="de-DE" sz="1600" dirty="0">
                <a:sym typeface="Wingdings" panose="05000000000000000000" pitchFamily="2" charset="2"/>
              </a:rPr>
              <a:t>m²)  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Fünf Seminarräume (40 - 80 m²) 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Rezeption mit </a:t>
            </a:r>
            <a:r>
              <a:rPr lang="de-DE" altLang="de-DE" sz="1600" dirty="0" err="1">
                <a:sym typeface="Wingdings" panose="05000000000000000000" pitchFamily="2" charset="2"/>
              </a:rPr>
              <a:t>Mietbüro</a:t>
            </a:r>
            <a:r>
              <a:rPr lang="de-DE" altLang="de-DE" sz="1600" dirty="0">
                <a:sym typeface="Wingdings" panose="05000000000000000000" pitchFamily="2" charset="2"/>
              </a:rPr>
              <a:t> zur Event-Kommunikation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Weitere Büros im gesamten Gebäude (15 - 50 m²)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Separate Werkstatthalle (70 m²) mit Bürstenwaschanlage 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Off-Road-Blockhütte (für mehr als 50 Personen)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Vier Hausbanner am Hauptgebäude und Werbetafeln an den Strecken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1160275"/>
            <a:ext cx="3671888" cy="154799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2924175"/>
            <a:ext cx="3671888" cy="1549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4689475"/>
            <a:ext cx="3671888" cy="15478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224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4" y="920750"/>
            <a:ext cx="11503025" cy="55562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9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8" b="18070"/>
          <a:stretch/>
        </p:blipFill>
        <p:spPr>
          <a:xfrm>
            <a:off x="8004175" y="4689475"/>
            <a:ext cx="3671888" cy="15478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15938" y="1160275"/>
            <a:ext cx="7235825" cy="507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1252538" indent="-5334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889125" indent="-457200" algn="ctr">
              <a:spcBef>
                <a:spcPct val="20000"/>
              </a:spcBef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2449513" indent="-381000" algn="ctr">
              <a:spcBef>
                <a:spcPct val="20000"/>
              </a:spcBef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3009900" indent="-381000" algn="ctr">
              <a:spcBef>
                <a:spcPct val="20000"/>
              </a:spcBef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34671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9243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43815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8387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de-DE" altLang="de-DE" sz="2000" b="1" dirty="0">
                <a:sym typeface="Wingdings" panose="05000000000000000000" pitchFamily="2" charset="2"/>
              </a:rPr>
              <a:t>Fahrerschulungen können wir. Das ist sicher!  </a:t>
            </a:r>
          </a:p>
          <a:p>
            <a:pPr algn="l">
              <a:spcBef>
                <a:spcPts val="0"/>
              </a:spcBef>
            </a:pPr>
            <a:endParaRPr lang="de-DE" altLang="de-DE" sz="1600" b="1" dirty="0"/>
          </a:p>
          <a:p>
            <a:pPr algn="l">
              <a:spcBef>
                <a:spcPts val="0"/>
              </a:spcBef>
            </a:pPr>
            <a:endParaRPr lang="de-DE" altLang="de-DE" sz="1600" b="1" dirty="0"/>
          </a:p>
          <a:p>
            <a:pPr algn="l">
              <a:spcBef>
                <a:spcPts val="0"/>
              </a:spcBef>
            </a:pPr>
            <a:r>
              <a:rPr lang="de-DE" altLang="de-DE" sz="1600" dirty="0">
                <a:sym typeface="Wingdings" panose="05000000000000000000" pitchFamily="2" charset="2"/>
              </a:rPr>
              <a:t>Unsere erfahrene Trainermannschaft setzt für Sie Kurse aller Art um. Egal ob Jung oder Alt, Frau oder Mann, Anfänger oder Routinier. </a:t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>Im Driving Camp Pachfurth bieten wir jedem das adäquate Angebot!</a:t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b="1" dirty="0">
                <a:sym typeface="Wingdings" panose="05000000000000000000" pitchFamily="2" charset="2"/>
              </a:rPr>
              <a:t>Unsere klassischen Sicherheitstrainings: 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Pkw- und Motorrad-Kurse der Mehrphase (für Führerscheinneulinge)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Intensiv-Trainings für Autofahrer und Biker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Profi-Kurse und Fahrer-Coachings mit individuellen Inhalten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Fahrerschulungen für Berufskraftfahrer mit Nutzfahrzeugen</a:t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b="1" dirty="0">
                <a:sym typeface="Wingdings" panose="05000000000000000000" pitchFamily="2" charset="2"/>
              </a:rPr>
              <a:t>Auf Ihre besonderen Anforderungen abgestimmt, bieten wir zudem: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Trainings mit firmenspezifischen Inhalten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Seminare zum verbrauchsreduzierten bzw. defensiven Fahren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Off-Road-Schulungen </a:t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>Selbstverständlich sind wir auch für die AUVA-Förderung anerkannt!</a:t>
            </a:r>
          </a:p>
          <a:p>
            <a:pPr algn="l">
              <a:spcBef>
                <a:spcPts val="0"/>
              </a:spcBef>
              <a:buFontTx/>
              <a:buChar char="•"/>
            </a:pPr>
            <a:endParaRPr lang="de-DE" altLang="de-DE" sz="16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</a:pPr>
            <a:endParaRPr lang="de-DE" altLang="de-DE" sz="1600" dirty="0">
              <a:sym typeface="Wingdings" panose="05000000000000000000" pitchFamily="2" charset="2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2924175"/>
            <a:ext cx="3671888" cy="15488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1158303"/>
            <a:ext cx="3671888" cy="1549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3665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4" y="920750"/>
            <a:ext cx="11518805" cy="55610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7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86166ADB02BB246AC1FA0E8EB9DA2EC" ma:contentTypeVersion="8" ma:contentTypeDescription="Ein neues Dokument erstellen." ma:contentTypeScope="" ma:versionID="be18a2667c19fbe0f5cdd97b42e2cf41">
  <xsd:schema xmlns:xsd="http://www.w3.org/2001/XMLSchema" xmlns:xs="http://www.w3.org/2001/XMLSchema" xmlns:p="http://schemas.microsoft.com/office/2006/metadata/properties" xmlns:ns2="c1e87580-b5fd-41cd-96a1-c3b2146fae6f" xmlns:ns3="b85dab71-8233-45f6-99d3-8237fc3f30c7" targetNamespace="http://schemas.microsoft.com/office/2006/metadata/properties" ma:root="true" ma:fieldsID="8e5645b7f40a628ec091cfc7d76919c6" ns2:_="" ns3:_="">
    <xsd:import namespace="c1e87580-b5fd-41cd-96a1-c3b2146fae6f"/>
    <xsd:import namespace="b85dab71-8233-45f6-99d3-8237fc3f30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e87580-b5fd-41cd-96a1-c3b2146fae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5dab71-8233-45f6-99d3-8237fc3f30c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03EE58-A332-458C-9BE7-EB6E54087AD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C5DD1FB-57AD-4C87-8111-5A1F9E8428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e87580-b5fd-41cd-96a1-c3b2146fae6f"/>
    <ds:schemaRef ds:uri="b85dab71-8233-45f6-99d3-8237fc3f30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13D2333-2BA6-4F20-BB2F-E844E7AEE75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280</Words>
  <Application>Microsoft Office PowerPoint</Application>
  <PresentationFormat>Breitbild</PresentationFormat>
  <Paragraphs>154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Tahoma</vt:lpstr>
      <vt:lpstr>Wingdings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Thiesen</dc:creator>
  <cp:lastModifiedBy>Microsoft-Konto</cp:lastModifiedBy>
  <cp:revision>57</cp:revision>
  <cp:lastPrinted>2017-11-14T19:02:16Z</cp:lastPrinted>
  <dcterms:created xsi:type="dcterms:W3CDTF">2017-11-08T14:06:07Z</dcterms:created>
  <dcterms:modified xsi:type="dcterms:W3CDTF">2021-12-08T09:35:27Z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0x010100A86166ADB02BB246AC1FA0E8EB9DA2EC</vt:lpwstr>
  </property>
</Properties>
</file>